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Relationships xmlns="http://schemas.openxmlformats.org/package/2006/relationships"><Relationship Target="ppt/presentation.xml" Type="http://schemas.openxmlformats.org/officeDocument/2006/relationships/officeDocument" Id="rId1"></Relationship><Relationship Target="docProps/core.xml" Type="http://schemas.openxmlformats.org/package/2006/relationships/metadata/core-properties" Id="rId2"></Relationship><Relationship Target="docProps/app.xml" Type="http://schemas.openxmlformats.org/officeDocument/2006/relationships/extended-properties" Id="rId3"></Relationship></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7" r:id="rId2"/>
    <p:sldId id="256"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2" autoAdjust="0"/>
    <p:restoredTop sz="94660"/>
  </p:normalViewPr>
  <p:slideViewPr>
    <p:cSldViewPr snapToGrid="0">
      <p:cViewPr varScale="1">
        <p:scale>
          <a:sx n="97" d="100"/>
          <a:sy n="97" d="100"/>
        </p:scale>
        <p:origin x="101" y="55"/>
      </p:cViewPr>
      <p:guideLst/>
    </p:cSldViewPr>
  </p:slideViewPr>
  <p:notesTextViewPr>
    <p:cViewPr>
      <p:scale>
        <a:sx n="1" d="1"/>
        <a:sy n="1" d="1"/>
      </p:scale>
      <p:origin x="0" y="0"/>
    </p:cViewPr>
  </p:notesTextViewPr>
  <p:gridSpacing cx="76200" cy="76200"/>
</p:viewPr>
</file>

<file path=ppt/_rels/presentation.xml.rels><?xml version="1.0" encoding="UTF-8" ?><Relationships xmlns="http://schemas.openxmlformats.org/package/2006/relationships"><Relationship Target="slides/slide7.xml" Type="http://schemas.openxmlformats.org/officeDocument/2006/relationships/slide" Id="rId8"></Relationship><Relationship Target="viewProps.xml" Type="http://schemas.openxmlformats.org/officeDocument/2006/relationships/viewProps" Id="rId13"></Relationship><Relationship Target="slides/slide2.xml" Type="http://schemas.openxmlformats.org/officeDocument/2006/relationships/slide" Id="rId3"></Relationship><Relationship Target="slides/slide6.xml" Type="http://schemas.openxmlformats.org/officeDocument/2006/relationships/slide" Id="rId7"></Relationship><Relationship Target="presProps.xml" Type="http://schemas.openxmlformats.org/officeDocument/2006/relationships/presProps" Id="rId12"></Relationship><Relationship Target="slides/slide1.xml" Type="http://schemas.openxmlformats.org/officeDocument/2006/relationships/slide" Id="rId2"></Relationship><Relationship Target="slideMasters/slideMaster1.xml" Type="http://schemas.openxmlformats.org/officeDocument/2006/relationships/slideMaster" Id="rId1"></Relationship><Relationship Target="slides/slide5.xml" Type="http://schemas.openxmlformats.org/officeDocument/2006/relationships/slide" Id="rId6"></Relationship><Relationship Target="notesMasters/notesMaster1.xml" Type="http://schemas.openxmlformats.org/officeDocument/2006/relationships/notesMaster" Id="rId11"></Relationship><Relationship Target="slides/slide4.xml" Type="http://schemas.openxmlformats.org/officeDocument/2006/relationships/slide" Id="rId5"></Relationship><Relationship Target="tableStyles.xml" Type="http://schemas.openxmlformats.org/officeDocument/2006/relationships/tableStyles" Id="rId15"></Relationship><Relationship Target="slides/slide9.xml" Type="http://schemas.openxmlformats.org/officeDocument/2006/relationships/slide" Id="rId10"></Relationship><Relationship Target="slides/slide3.xml" Type="http://schemas.openxmlformats.org/officeDocument/2006/relationships/slide" Id="rId4"></Relationship><Relationship Target="slides/slide8.xml" Type="http://schemas.openxmlformats.org/officeDocument/2006/relationships/slide" Id="rId9"></Relationship><Relationship Target="theme/theme1.xml" Type="http://schemas.openxmlformats.org/officeDocument/2006/relationships/theme" Id="rId14"></Relationship></Relationships>
</file>

<file path=ppt/notesMasters/_rels/notesMaster1.xml.rels><?xml version="1.0" encoding="UTF-8" ?><Relationships xmlns="http://schemas.openxmlformats.org/package/2006/relationships"><Relationship Target="../theme/theme2.xml" Type="http://schemas.openxmlformats.org/officeDocument/2006/relationships/theme" Id="rId1"></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23DF02-2B40-4E86-93D0-9F89D5A7902B}"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89679D-6852-4558-8B8F-CC7EF3CA876A}" type="slidenum">
              <a:rPr lang="en-US" smtClean="0"/>
              <a:t>‹#›</a:t>
            </a:fld>
            <a:endParaRPr lang="en-US"/>
          </a:p>
        </p:txBody>
      </p:sp>
    </p:spTree>
    <p:extLst>
      <p:ext uri="{BB962C8B-B14F-4D97-AF65-F5344CB8AC3E}">
        <p14:creationId xmlns:p14="http://schemas.microsoft.com/office/powerpoint/2010/main" val="922501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10.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11.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2.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3.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4.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5.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6.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7.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8.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9.xml.rels><?xml version="1.0" encoding="UTF-8" ?><Relationships xmlns="http://schemas.openxmlformats.org/package/2006/relationships"><Relationship Target="../media/image1.jpg" Type="http://schemas.openxmlformats.org/officeDocument/2006/relationships/image" Id="rId2"></Relationship><Relationship Target="../slideMasters/slideMaster1.xml" Type="http://schemas.openxmlformats.org/officeDocument/2006/relationships/slideMaster" Id="rId1"></Relationship></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30C57D-8595-4112-8AC1-8DCD1290AC97}" type="datetime1">
              <a:rPr lang="en-US" smtClean="0"/>
              <a:t>9/20/2023</a:t>
            </a:fld>
            <a:endParaRPr lang="en-US"/>
          </a:p>
        </p:txBody>
      </p:sp>
      <p:sp>
        <p:nvSpPr>
          <p:cNvPr id="5" name="Footer Placeholder 4"/>
          <p:cNvSpPr>
            <a:spLocks noGrp="1"/>
          </p:cNvSpPr>
          <p:nvPr>
            <p:ph type="ftr" sz="quarter" idx="11"/>
          </p:nvPr>
        </p:nvSpPr>
        <p:spPr/>
        <p:txBody>
          <a:bodyPr/>
          <a:lstStyle/>
          <a:p>
            <a:r>
              <a:rPr lang="en-US" smtClean="0"/>
              <a:t>Cadwalader, Wickersham &amp; Taft LLP</a:t>
            </a:r>
            <a:endParaRPr lang="en-US"/>
          </a:p>
        </p:txBody>
      </p:sp>
      <p:sp>
        <p:nvSpPr>
          <p:cNvPr id="6" name="Slide Number Placeholder 5"/>
          <p:cNvSpPr>
            <a:spLocks noGrp="1"/>
          </p:cNvSpPr>
          <p:nvPr>
            <p:ph type="sldNum" sz="quarter" idx="12"/>
          </p:nvPr>
        </p:nvSpPr>
        <p:spPr/>
        <p:txBody>
          <a:bodyPr/>
          <a:lstStyle/>
          <a:p>
            <a:fld id="{25CD97E4-6826-4A3C-94C2-2707448EDC7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228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DE4DE6-5BDD-4CE8-A90E-D3AE63659773}" type="datetime1">
              <a:rPr lang="en-US" smtClean="0"/>
              <a:t>9/20/2023</a:t>
            </a:fld>
            <a:endParaRPr lang="en-US"/>
          </a:p>
        </p:txBody>
      </p:sp>
      <p:sp>
        <p:nvSpPr>
          <p:cNvPr id="5" name="Footer Placeholder 4"/>
          <p:cNvSpPr>
            <a:spLocks noGrp="1"/>
          </p:cNvSpPr>
          <p:nvPr>
            <p:ph type="ftr" sz="quarter" idx="11"/>
          </p:nvPr>
        </p:nvSpPr>
        <p:spPr/>
        <p:txBody>
          <a:bodyPr/>
          <a:lstStyle/>
          <a:p>
            <a:r>
              <a:rPr lang="en-US" smtClean="0"/>
              <a:t>Cadwalader, Wickersham &amp; Taft LLP</a:t>
            </a:r>
            <a:endParaRPr lang="en-US"/>
          </a:p>
        </p:txBody>
      </p:sp>
      <p:sp>
        <p:nvSpPr>
          <p:cNvPr id="6" name="Slide Number Placeholder 5"/>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3620091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B600088-64B1-4DC2-A2E0-FD5CE309DD65}" type="datetime1">
              <a:rPr lang="en-US" smtClean="0"/>
              <a:t>9/20/2023</a:t>
            </a:fld>
            <a:endParaRPr lang="en-US"/>
          </a:p>
        </p:txBody>
      </p:sp>
      <p:sp>
        <p:nvSpPr>
          <p:cNvPr id="5" name="Footer Placeholder 4"/>
          <p:cNvSpPr>
            <a:spLocks noGrp="1"/>
          </p:cNvSpPr>
          <p:nvPr>
            <p:ph type="ftr" sz="quarter" idx="11"/>
          </p:nvPr>
        </p:nvSpPr>
        <p:spPr/>
        <p:txBody>
          <a:bodyPr/>
          <a:lstStyle/>
          <a:p>
            <a:r>
              <a:rPr lang="en-US" smtClean="0"/>
              <a:t>Cadwalader, Wickersham &amp; Taft LLP</a:t>
            </a:r>
            <a:endParaRPr lang="en-US"/>
          </a:p>
        </p:txBody>
      </p:sp>
      <p:sp>
        <p:nvSpPr>
          <p:cNvPr id="6" name="Slide Number Placeholder 5"/>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2414985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CF3D5F-D367-43CC-A408-D87F67C4BB1D}" type="datetime1">
              <a:rPr lang="en-US" smtClean="0"/>
              <a:t>9/20/2023</a:t>
            </a:fld>
            <a:endParaRPr lang="en-US"/>
          </a:p>
        </p:txBody>
      </p:sp>
      <p:sp>
        <p:nvSpPr>
          <p:cNvPr id="5" name="Footer Placeholder 4"/>
          <p:cNvSpPr>
            <a:spLocks noGrp="1"/>
          </p:cNvSpPr>
          <p:nvPr>
            <p:ph type="ftr" sz="quarter" idx="11"/>
          </p:nvPr>
        </p:nvSpPr>
        <p:spPr/>
        <p:txBody>
          <a:bodyPr/>
          <a:lstStyle/>
          <a:p>
            <a:r>
              <a:rPr lang="en-US" smtClean="0"/>
              <a:t>Cadwalader, Wickersham &amp; Taft LLP</a:t>
            </a:r>
            <a:endParaRPr lang="en-US"/>
          </a:p>
        </p:txBody>
      </p:sp>
      <p:sp>
        <p:nvSpPr>
          <p:cNvPr id="6" name="Slide Number Placeholder 5"/>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2801183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95FAF7-D41F-4670-9C25-40BAC8D0B3E0}" type="datetime1">
              <a:rPr lang="en-US" smtClean="0"/>
              <a:t>9/20/2023</a:t>
            </a:fld>
            <a:endParaRPr lang="en-US"/>
          </a:p>
        </p:txBody>
      </p:sp>
      <p:sp>
        <p:nvSpPr>
          <p:cNvPr id="5" name="Footer Placeholder 4"/>
          <p:cNvSpPr>
            <a:spLocks noGrp="1"/>
          </p:cNvSpPr>
          <p:nvPr>
            <p:ph type="ftr" sz="quarter" idx="11"/>
          </p:nvPr>
        </p:nvSpPr>
        <p:spPr/>
        <p:txBody>
          <a:bodyPr/>
          <a:lstStyle/>
          <a:p>
            <a:r>
              <a:rPr lang="en-US" smtClean="0"/>
              <a:t>Cadwalader, Wickersham &amp; Taft LLP</a:t>
            </a:r>
            <a:endParaRPr lang="en-US"/>
          </a:p>
        </p:txBody>
      </p:sp>
      <p:sp>
        <p:nvSpPr>
          <p:cNvPr id="6" name="Slide Number Placeholder 5"/>
          <p:cNvSpPr>
            <a:spLocks noGrp="1"/>
          </p:cNvSpPr>
          <p:nvPr>
            <p:ph type="sldNum" sz="quarter" idx="12"/>
          </p:nvPr>
        </p:nvSpPr>
        <p:spPr/>
        <p:txBody>
          <a:bodyPr/>
          <a:lstStyle/>
          <a:p>
            <a:fld id="{25CD97E4-6826-4A3C-94C2-2707448EDC7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742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06E6C49-F7F9-43EE-821B-B851CDB6A95F}" type="datetime1">
              <a:rPr lang="en-US" smtClean="0"/>
              <a:t>9/20/2023</a:t>
            </a:fld>
            <a:endParaRPr lang="en-US"/>
          </a:p>
        </p:txBody>
      </p:sp>
      <p:sp>
        <p:nvSpPr>
          <p:cNvPr id="6" name="Footer Placeholder 5"/>
          <p:cNvSpPr>
            <a:spLocks noGrp="1"/>
          </p:cNvSpPr>
          <p:nvPr>
            <p:ph type="ftr" sz="quarter" idx="11"/>
          </p:nvPr>
        </p:nvSpPr>
        <p:spPr/>
        <p:txBody>
          <a:bodyPr/>
          <a:lstStyle/>
          <a:p>
            <a:r>
              <a:rPr lang="en-US" smtClean="0"/>
              <a:t>Cadwalader, Wickersham &amp; Taft LLP</a:t>
            </a:r>
            <a:endParaRPr lang="en-US"/>
          </a:p>
        </p:txBody>
      </p:sp>
      <p:sp>
        <p:nvSpPr>
          <p:cNvPr id="7" name="Slide Number Placeholder 6"/>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3291331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73DEFF-B271-48D8-87ED-A75D12BB1C39}" type="datetime1">
              <a:rPr lang="en-US" smtClean="0"/>
              <a:t>9/20/2023</a:t>
            </a:fld>
            <a:endParaRPr lang="en-US"/>
          </a:p>
        </p:txBody>
      </p:sp>
      <p:sp>
        <p:nvSpPr>
          <p:cNvPr id="8" name="Footer Placeholder 7"/>
          <p:cNvSpPr>
            <a:spLocks noGrp="1"/>
          </p:cNvSpPr>
          <p:nvPr>
            <p:ph type="ftr" sz="quarter" idx="11"/>
          </p:nvPr>
        </p:nvSpPr>
        <p:spPr/>
        <p:txBody>
          <a:bodyPr/>
          <a:lstStyle/>
          <a:p>
            <a:r>
              <a:rPr lang="en-US" smtClean="0"/>
              <a:t>Cadwalader, Wickersham &amp; Taft LLP</a:t>
            </a:r>
            <a:endParaRPr lang="en-US"/>
          </a:p>
        </p:txBody>
      </p:sp>
      <p:sp>
        <p:nvSpPr>
          <p:cNvPr id="9" name="Slide Number Placeholder 8"/>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2692791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3C93D2-6BAF-460E-843E-1D080DDA4E0B}" type="datetime1">
              <a:rPr lang="en-US" smtClean="0"/>
              <a:t>9/20/2023</a:t>
            </a:fld>
            <a:endParaRPr lang="en-US"/>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1153060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517BFA0-3C32-445C-821F-2A3573AB6E76}" type="datetime1">
              <a:rPr lang="en-US" smtClean="0"/>
              <a:t>9/20/2023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Cadwalader, Wickersham &amp; Taft LLP</a:t>
            </a:r>
            <a:endParaRPr lang="en-US"/>
          </a:p>
        </p:txBody>
      </p:sp>
      <p:sp>
        <p:nvSpPr>
          <p:cNvPr id="9" name="Slide Number Placeholder 8"/>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3947857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46BC895-37C0-4965-B21F-6618750125AB}" type="datetime1">
              <a:rPr lang="en-US" smtClean="0"/>
              <a:t>9/20/2023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Cadwalader, Wickersham &amp; Taft LLP</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5CD97E4-6826-4A3C-94C2-2707448EDC70}" type="slidenum">
              <a:rPr lang="en-US" smtClean="0"/>
              <a:t>‹#›</a:t>
            </a:fld>
            <a:endParaRPr lang="en-US"/>
          </a:p>
        </p:txBody>
      </p:sp>
    </p:spTree>
    <p:extLst>
      <p:ext uri="{BB962C8B-B14F-4D97-AF65-F5344CB8AC3E}">
        <p14:creationId xmlns:p14="http://schemas.microsoft.com/office/powerpoint/2010/main" val="17035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534C6D6-EFDF-44E8-BA4A-77E5085626B5}" type="datetime1">
              <a:rPr lang="en-US" smtClean="0"/>
              <a:t>9/20/2023</a:t>
            </a:fld>
            <a:endParaRPr lang="en-US"/>
          </a:p>
        </p:txBody>
      </p:sp>
      <p:sp>
        <p:nvSpPr>
          <p:cNvPr id="6" name="Footer Placeholder 5"/>
          <p:cNvSpPr>
            <a:spLocks noGrp="1"/>
          </p:cNvSpPr>
          <p:nvPr>
            <p:ph type="ftr" sz="quarter" idx="11"/>
          </p:nvPr>
        </p:nvSpPr>
        <p:spPr/>
        <p:txBody>
          <a:bodyPr/>
          <a:lstStyle/>
          <a:p>
            <a:r>
              <a:rPr lang="en-US" smtClean="0"/>
              <a:t>Cadwalader, Wickersham &amp; Taft LLP</a:t>
            </a:r>
            <a:endParaRPr lang="en-US"/>
          </a:p>
        </p:txBody>
      </p:sp>
      <p:sp>
        <p:nvSpPr>
          <p:cNvPr id="7" name="Slide Number Placeholder 6"/>
          <p:cNvSpPr>
            <a:spLocks noGrp="1"/>
          </p:cNvSpPr>
          <p:nvPr>
            <p:ph type="sldNum" sz="quarter" idx="12"/>
          </p:nvPr>
        </p:nvSpPr>
        <p:spPr/>
        <p:txBody>
          <a:bodyPr/>
          <a:lstStyle/>
          <a:p>
            <a:fld id="{25CD97E4-6826-4A3C-94C2-2707448EDC70}" type="slidenum">
              <a:rPr lang="en-US" smtClean="0"/>
              <a:t>‹#›</a:t>
            </a:fld>
            <a:endParaRPr lang="en-US"/>
          </a:p>
        </p:txBody>
      </p:sp>
    </p:spTree>
    <p:extLst>
      <p:ext uri="{BB962C8B-B14F-4D97-AF65-F5344CB8AC3E}">
        <p14:creationId xmlns:p14="http://schemas.microsoft.com/office/powerpoint/2010/main" val="3661085868"/>
      </p:ext>
    </p:extLst>
  </p:cSld>
  <p:clrMapOvr>
    <a:masterClrMapping/>
  </p:clrMapOvr>
</p:sldLayout>
</file>

<file path=ppt/slideMasters/_rels/slideMaster1.xml.rels><?xml version="1.0" encoding="UTF-8" ?><Relationships xmlns="http://schemas.openxmlformats.org/package/2006/relationships"><Relationship Target="../slideLayouts/slideLayout8.xml" Type="http://schemas.openxmlformats.org/officeDocument/2006/relationships/slideLayout" Id="rId8"></Relationship><Relationship Target="../slideLayouts/slideLayout3.xml" Type="http://schemas.openxmlformats.org/officeDocument/2006/relationships/slideLayout" Id="rId3"></Relationship><Relationship Target="../slideLayouts/slideLayout7.xml" Type="http://schemas.openxmlformats.org/officeDocument/2006/relationships/slideLayout" Id="rId7"></Relationship><Relationship Target="../theme/theme1.xml" Type="http://schemas.openxmlformats.org/officeDocument/2006/relationships/theme" Id="rId12"></Relationship><Relationship Target="../slideLayouts/slideLayout2.xml" Type="http://schemas.openxmlformats.org/officeDocument/2006/relationships/slideLayout" Id="rId2"></Relationship><Relationship Target="../slideLayouts/slideLayout1.xml" Type="http://schemas.openxmlformats.org/officeDocument/2006/relationships/slideLayout" Id="rId1"></Relationship><Relationship Target="../slideLayouts/slideLayout6.xml" Type="http://schemas.openxmlformats.org/officeDocument/2006/relationships/slideLayout" Id="rId6"></Relationship><Relationship Target="../slideLayouts/slideLayout11.xml" Type="http://schemas.openxmlformats.org/officeDocument/2006/relationships/slideLayout" Id="rId11"></Relationship><Relationship Target="../slideLayouts/slideLayout5.xml" Type="http://schemas.openxmlformats.org/officeDocument/2006/relationships/slideLayout" Id="rId5"></Relationship><Relationship Target="../slideLayouts/slideLayout10.xml" Type="http://schemas.openxmlformats.org/officeDocument/2006/relationships/slideLayout" Id="rId10"></Relationship><Relationship Target="../slideLayouts/slideLayout4.xml" Type="http://schemas.openxmlformats.org/officeDocument/2006/relationships/slideLayout" Id="rId4"></Relationship><Relationship Target="../slideLayouts/slideLayout9.xml" Type="http://schemas.openxmlformats.org/officeDocument/2006/relationships/slideLayout" Id="rId9"></Relationshi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E71A379-EA72-4373-A1F1-3007C10EE8CA}" type="datetime1">
              <a:rPr lang="en-US" smtClean="0"/>
              <a:t>9/20/2023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Cadwalader, Wickersham &amp; Taft LLP</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5CD97E4-6826-4A3C-94C2-2707448EDC7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931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Target="../media/image2.png" Type="http://schemas.openxmlformats.org/officeDocument/2006/relationships/image" Id="rId2"></Relationship><Relationship Target="../slideLayouts/slideLayout7.xml" Type="http://schemas.openxmlformats.org/officeDocument/2006/relationships/slideLayout" Id="rId1"></Relationship></Relationships>
</file>

<file path=ppt/slides/_rels/slide2.xml.rels><?xml version="1.0" encoding="UTF-8" ?><Relationships xmlns="http://schemas.openxmlformats.org/package/2006/relationships"><Relationship Target="../slideLayouts/slideLayout1.xml" Type="http://schemas.openxmlformats.org/officeDocument/2006/relationships/slideLayout" Id="rId1"></Relationship></Relationships>
</file>

<file path=ppt/slides/_rels/slide3.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4.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5.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6.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7.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8.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9.xml.rels><?xml version="1.0" encoding="UTF-8" ?><Relationships xmlns="http://schemas.openxmlformats.org/package/2006/relationships"><Relationship TargetMode="External" Target="mailto:" Type="http://schemas.openxmlformats.org/officeDocument/2006/relationships/hyperlink" Id="rId3"></Relationship><Relationship Target="../media/image3.png" Type="http://schemas.openxmlformats.org/officeDocument/2006/relationships/image" Id="rId2"></Relationship><Relationship Target="../slideLayouts/slideLayout8.xml" Type="http://schemas.openxmlformats.org/officeDocument/2006/relationships/slideLayout" Id="rId1"></Relationship><Relationship TargetMode="External" Target="https://www.cadwalader.com/" Type="http://schemas.openxmlformats.org/officeDocument/2006/relationships/hyperlink" Id="rId4"></Relationshi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34960" y="639621"/>
            <a:ext cx="9575926" cy="5384130"/>
          </a:xfrm>
          <a:prstGeom prst="rect">
            <a:avLst/>
          </a:prstGeom>
        </p:spPr>
      </p:pic>
      <p:sp>
        <p:nvSpPr>
          <p:cNvPr id="3" name="Footer Placeholder 2"/>
          <p:cNvSpPr>
            <a:spLocks noGrp="1"/>
          </p:cNvSpPr>
          <p:nvPr>
            <p:ph type="ftr" sz="quarter" idx="11"/>
          </p:nvPr>
        </p:nvSpPr>
        <p:spPr/>
        <p:txBody>
          <a:bodyPr/>
          <a:lstStyle/>
          <a:p>
            <a:r>
              <a:rPr lang="en-US" smtClean="0"/>
              <a:t>Cadwalader, Wickersham &amp; Taft LLP</a:t>
            </a:r>
            <a:endParaRPr lang="en-US"/>
          </a:p>
        </p:txBody>
      </p:sp>
      <p:sp>
        <p:nvSpPr>
          <p:cNvPr id="4" name="Slide Number Placeholder 3"/>
          <p:cNvSpPr>
            <a:spLocks noGrp="1"/>
          </p:cNvSpPr>
          <p:nvPr>
            <p:ph type="sldNum" sz="quarter" idx="12"/>
          </p:nvPr>
        </p:nvSpPr>
        <p:spPr/>
        <p:txBody>
          <a:bodyPr/>
          <a:lstStyle/>
          <a:p>
            <a:fld id="{25CD97E4-6826-4A3C-94C2-2707448EDC70}" type="slidenum">
              <a:rPr lang="en-US" smtClean="0"/>
              <a:t>1</a:t>
            </a:fld>
            <a:endParaRPr lang="en-US"/>
          </a:p>
        </p:txBody>
      </p:sp>
    </p:spTree>
    <p:extLst>
      <p:ext uri="{BB962C8B-B14F-4D97-AF65-F5344CB8AC3E}">
        <p14:creationId xmlns:p14="http://schemas.microsoft.com/office/powerpoint/2010/main" val="2039960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60000"/>
              <a:lumOff val="40000"/>
            </a:schemeClr>
          </a:solidFill>
        </p:spPr>
        <p:txBody>
          <a:bodyPr/>
          <a:lstStyle/>
          <a:p>
            <a:r>
              <a:rPr lang="en-US" b="1" dirty="0" smtClean="0"/>
              <a:t>Commodity Futures and Derivatives</a:t>
            </a:r>
            <a:endParaRPr lang="en-US" b="1" dirty="0"/>
          </a:p>
        </p:txBody>
      </p:sp>
      <p:sp>
        <p:nvSpPr>
          <p:cNvPr id="3" name="Subtitle 2"/>
          <p:cNvSpPr>
            <a:spLocks noGrp="1"/>
          </p:cNvSpPr>
          <p:nvPr>
            <p:ph type="subTitle" idx="1"/>
          </p:nvPr>
        </p:nvSpPr>
        <p:spPr/>
        <p:txBody>
          <a:bodyPr/>
          <a:lstStyle/>
          <a:p>
            <a:r>
              <a:rPr lang="en-US" dirty="0" smtClean="0"/>
              <a:t>Current Issues in Regulation</a:t>
            </a: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2</a:t>
            </a:fld>
            <a:endParaRPr lang="en-US"/>
          </a:p>
        </p:txBody>
      </p:sp>
    </p:spTree>
    <p:extLst>
      <p:ext uri="{BB962C8B-B14F-4D97-AF65-F5344CB8AC3E}">
        <p14:creationId xmlns:p14="http://schemas.microsoft.com/office/powerpoint/2010/main" val="3369213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b="1" dirty="0" smtClean="0"/>
              <a:t>Contents:</a:t>
            </a:r>
            <a:endParaRPr lang="en-US" b="1" dirty="0"/>
          </a:p>
        </p:txBody>
      </p:sp>
      <p:sp>
        <p:nvSpPr>
          <p:cNvPr id="3" name="Content Placeholder 2"/>
          <p:cNvSpPr>
            <a:spLocks noGrp="1"/>
          </p:cNvSpPr>
          <p:nvPr>
            <p:ph idx="1"/>
          </p:nvPr>
        </p:nvSpPr>
        <p:spPr>
          <a:xfrm>
            <a:off x="889438" y="1916277"/>
            <a:ext cx="10515600" cy="4351338"/>
          </a:xfrm>
        </p:spPr>
        <p:txBody>
          <a:bodyPr>
            <a:normAutofit/>
          </a:bodyPr>
          <a:lstStyle/>
          <a:p>
            <a:r>
              <a:rPr lang="en-US" b="1" dirty="0" smtClean="0"/>
              <a:t>What Product Is It?</a:t>
            </a:r>
          </a:p>
          <a:p>
            <a:pPr lvl="1"/>
            <a:r>
              <a:rPr lang="en-US" dirty="0" smtClean="0"/>
              <a:t>Is this a swap, a futures contract, a spot, or a forward?</a:t>
            </a:r>
          </a:p>
          <a:p>
            <a:r>
              <a:rPr lang="en-US" b="1" dirty="0" smtClean="0"/>
              <a:t>Whose </a:t>
            </a:r>
            <a:r>
              <a:rPr lang="en-US" b="1" dirty="0"/>
              <a:t>J</a:t>
            </a:r>
            <a:r>
              <a:rPr lang="en-US" b="1" dirty="0" smtClean="0"/>
              <a:t>urisdiction Applies? </a:t>
            </a:r>
          </a:p>
          <a:p>
            <a:pPr lvl="1"/>
            <a:r>
              <a:rPr lang="en-US" dirty="0" smtClean="0"/>
              <a:t>Is the CFTC or the SEC applicable regulator?</a:t>
            </a:r>
          </a:p>
          <a:p>
            <a:r>
              <a:rPr lang="en-US" b="1" dirty="0" smtClean="0"/>
              <a:t>What Service is Being Provided? </a:t>
            </a:r>
          </a:p>
          <a:p>
            <a:pPr lvl="1"/>
            <a:r>
              <a:rPr lang="en-US" dirty="0" smtClean="0"/>
              <a:t>Is an entity a CTA, or an </a:t>
            </a:r>
            <a:r>
              <a:rPr lang="en-US" dirty="0" err="1" smtClean="0"/>
              <a:t>IB</a:t>
            </a:r>
            <a:r>
              <a:rPr lang="en-US" dirty="0" smtClean="0"/>
              <a:t>, or an FCM or a SD?</a:t>
            </a:r>
          </a:p>
          <a:p>
            <a:r>
              <a:rPr lang="en-US" b="1" dirty="0" smtClean="0"/>
              <a:t>What are Required Disclosures and Can One Use the </a:t>
            </a:r>
            <a:r>
              <a:rPr lang="en-US" b="1" dirty="0" err="1" smtClean="0"/>
              <a:t>MNPI</a:t>
            </a:r>
            <a:r>
              <a:rPr lang="en-US" b="1" dirty="0" smtClean="0"/>
              <a:t>?</a:t>
            </a:r>
          </a:p>
          <a:p>
            <a:pPr lvl="1"/>
            <a:r>
              <a:rPr lang="en-US" dirty="0" smtClean="0"/>
              <a:t>Is the CFTC reading from the SEC’s rulebook?</a:t>
            </a:r>
          </a:p>
          <a:p>
            <a:r>
              <a:rPr lang="en-US" b="1" dirty="0" smtClean="0"/>
              <a:t>Does CFTC’s New Position Limits Rule Apply to Swaps?</a:t>
            </a:r>
          </a:p>
          <a:p>
            <a:pPr lvl="1"/>
            <a:r>
              <a:rPr lang="en-US" dirty="0" smtClean="0"/>
              <a:t>It does….</a:t>
            </a: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3</a:t>
            </a:fld>
            <a:endParaRPr lang="en-US"/>
          </a:p>
        </p:txBody>
      </p:sp>
    </p:spTree>
    <p:extLst>
      <p:ext uri="{BB962C8B-B14F-4D97-AF65-F5344CB8AC3E}">
        <p14:creationId xmlns:p14="http://schemas.microsoft.com/office/powerpoint/2010/main" val="1856881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b="1" dirty="0" smtClean="0"/>
              <a:t>What Product Is It?</a:t>
            </a:r>
            <a:endParaRPr lang="en-US" b="1"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dirty="0" smtClean="0"/>
              <a:t>The Commodity Futures Trading Commission (CFTC) and the Securities and Exchange Commission (SEC) in 2012, after the enactment of the Dodd Frank Act of 2010, provided guidance on what types of contracts would constitute derivatives (</a:t>
            </a:r>
            <a:r>
              <a:rPr lang="en-US" b="1" i="1" dirty="0" smtClean="0"/>
              <a:t>swaps, futures, options</a:t>
            </a:r>
            <a:r>
              <a:rPr lang="en-US" dirty="0" smtClean="0"/>
              <a:t>) and non-derivatives commercial transactions (</a:t>
            </a:r>
            <a:r>
              <a:rPr lang="en-US" b="1" i="1" dirty="0" smtClean="0"/>
              <a:t>spots, forwards, insurance, service agreements</a:t>
            </a:r>
            <a:r>
              <a:rPr lang="en-US" dirty="0" smtClean="0"/>
              <a:t>, etc.)</a:t>
            </a:r>
          </a:p>
          <a:p>
            <a:pPr>
              <a:buFont typeface="Wingdings" panose="05000000000000000000" pitchFamily="2" charset="2"/>
              <a:buChar char="§"/>
            </a:pPr>
            <a:r>
              <a:rPr lang="en-US" dirty="0"/>
              <a:t>T</a:t>
            </a:r>
            <a:r>
              <a:rPr lang="en-US" dirty="0" smtClean="0"/>
              <a:t>o this day confusion persists…</a:t>
            </a:r>
          </a:p>
          <a:p>
            <a:pPr>
              <a:buFont typeface="Wingdings" panose="05000000000000000000" pitchFamily="2" charset="2"/>
              <a:buChar char="§"/>
            </a:pPr>
            <a:r>
              <a:rPr lang="en-US" u="sng" dirty="0" smtClean="0"/>
              <a:t>Example</a:t>
            </a:r>
            <a:r>
              <a:rPr lang="en-US" dirty="0" smtClean="0"/>
              <a:t>: a large commodity trader enters into multiple transactions on a confirmation that is intended for physically deliverable trades, but the confirm says: “NOT for physical delivery, traded on a wash-out basis only!”</a:t>
            </a:r>
          </a:p>
          <a:p>
            <a:pPr>
              <a:buFont typeface="Wingdings" panose="05000000000000000000" pitchFamily="2" charset="2"/>
              <a:buChar char="§"/>
            </a:pPr>
            <a:r>
              <a:rPr lang="en-US" dirty="0"/>
              <a:t> </a:t>
            </a:r>
            <a:r>
              <a:rPr lang="en-US" dirty="0" smtClean="0"/>
              <a:t>The ramifications are significant – if a trade is a swap, it must be reported, the swap dealer (SD) must maintain de minimis exception, documentation requirements will apply, potential commodity trading adviser (CTA) or introducing broker (</a:t>
            </a:r>
            <a:r>
              <a:rPr lang="en-US" dirty="0" err="1" smtClean="0"/>
              <a:t>IB</a:t>
            </a:r>
            <a:r>
              <a:rPr lang="en-US" dirty="0" smtClean="0"/>
              <a:t>) registration issues.</a:t>
            </a:r>
          </a:p>
          <a:p>
            <a:pPr>
              <a:buFont typeface="Wingdings" panose="05000000000000000000" pitchFamily="2" charset="2"/>
              <a:buChar char="§"/>
            </a:pPr>
            <a:r>
              <a:rPr lang="en-US" dirty="0" smtClean="0"/>
              <a:t>Leveraged commodity transactions that are not physically actually delivered within 28 days with retail (non-eligible contract participant </a:t>
            </a:r>
            <a:r>
              <a:rPr lang="en-US" dirty="0" err="1" smtClean="0"/>
              <a:t>ECP</a:t>
            </a:r>
            <a:r>
              <a:rPr lang="en-US" dirty="0" smtClean="0"/>
              <a:t>) clients, will be qualified as “futures.” </a:t>
            </a: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4</a:t>
            </a:fld>
            <a:endParaRPr lang="en-US"/>
          </a:p>
        </p:txBody>
      </p:sp>
    </p:spTree>
    <p:extLst>
      <p:ext uri="{BB962C8B-B14F-4D97-AF65-F5344CB8AC3E}">
        <p14:creationId xmlns:p14="http://schemas.microsoft.com/office/powerpoint/2010/main" val="2801720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b="1" dirty="0" smtClean="0"/>
              <a:t>Whose Jurisdiction Applies? </a:t>
            </a:r>
            <a:endParaRPr lang="en-US" b="1"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smtClean="0"/>
              <a:t>If a product (contract) is a derivative, it is further necessary to assess whether the CFTC or the SEC will be the appropriate regulator.  </a:t>
            </a:r>
          </a:p>
          <a:p>
            <a:pPr lvl="1">
              <a:buFont typeface="Wingdings" panose="05000000000000000000" pitchFamily="2" charset="2"/>
              <a:buChar char="§"/>
            </a:pPr>
            <a:r>
              <a:rPr lang="en-US" dirty="0" smtClean="0"/>
              <a:t>Crypto enforcement action demonstrate that there is still a lot of uncertainty in the application of the “Howey Test” to identify a security based product and a commodity based product. </a:t>
            </a:r>
            <a:r>
              <a:rPr lang="en-US" i="1" u="sng" dirty="0" smtClean="0"/>
              <a:t>Ripple</a:t>
            </a:r>
            <a:r>
              <a:rPr lang="en-US" dirty="0" smtClean="0"/>
              <a:t>, </a:t>
            </a:r>
            <a:r>
              <a:rPr lang="en-US" i="1" u="sng" dirty="0" smtClean="0"/>
              <a:t>Mango</a:t>
            </a:r>
            <a:r>
              <a:rPr lang="en-US" dirty="0" smtClean="0"/>
              <a:t>, </a:t>
            </a:r>
            <a:r>
              <a:rPr lang="en-US" i="1" u="sng" dirty="0" err="1" smtClean="0"/>
              <a:t>Binance</a:t>
            </a:r>
            <a:r>
              <a:rPr lang="en-US" dirty="0" smtClean="0"/>
              <a:t>, </a:t>
            </a:r>
            <a:r>
              <a:rPr lang="en-US" i="1" u="sng" dirty="0" err="1" smtClean="0"/>
              <a:t>Coinbase</a:t>
            </a:r>
            <a:r>
              <a:rPr lang="en-US" dirty="0" smtClean="0"/>
              <a:t>. </a:t>
            </a:r>
          </a:p>
          <a:p>
            <a:pPr>
              <a:buFont typeface="Wingdings" panose="05000000000000000000" pitchFamily="2" charset="2"/>
              <a:buChar char="§"/>
            </a:pPr>
            <a:r>
              <a:rPr lang="en-US" u="sng" dirty="0" smtClean="0"/>
              <a:t>Example</a:t>
            </a:r>
            <a:r>
              <a:rPr lang="en-US" dirty="0" smtClean="0"/>
              <a:t>: a CFTC registered SD is seeking to hedge client’s large portfolio of loans that may be rebalanced from time to time as the loans are paid off.  Per CFTC’s interpretation, it is a broad-based index portfolio and is a CFTC swap; while per SEC’s view, because of the discretion in rebalancing, it is a security-based swap. </a:t>
            </a:r>
          </a:p>
          <a:p>
            <a:pPr>
              <a:buFont typeface="Wingdings" panose="05000000000000000000" pitchFamily="2" charset="2"/>
              <a:buChar char="§"/>
            </a:pPr>
            <a:r>
              <a:rPr lang="en-US" dirty="0" smtClean="0"/>
              <a:t>Congress is working on the digital assets legislation that will attempt to delineate CFTC’s and SEC’s jurisdictional reach in </a:t>
            </a:r>
            <a:r>
              <a:rPr lang="en-US" dirty="0" err="1" smtClean="0"/>
              <a:t>fintech</a:t>
            </a:r>
            <a:r>
              <a:rPr lang="en-US" dirty="0" smtClean="0"/>
              <a:t> and </a:t>
            </a:r>
            <a:r>
              <a:rPr lang="en-US" dirty="0" err="1" smtClean="0"/>
              <a:t>defi</a:t>
            </a:r>
            <a:r>
              <a:rPr lang="en-US" dirty="0" smtClean="0"/>
              <a:t> space. </a:t>
            </a:r>
            <a:r>
              <a:rPr lang="en-US" i="1" u="sng" dirty="0" err="1" smtClean="0"/>
              <a:t>Ooki</a:t>
            </a:r>
            <a:r>
              <a:rPr lang="en-US" i="1" u="sng" dirty="0" smtClean="0"/>
              <a:t> DAO</a:t>
            </a:r>
            <a:r>
              <a:rPr lang="en-US" dirty="0" smtClean="0"/>
              <a:t>, </a:t>
            </a:r>
            <a:r>
              <a:rPr lang="en-US" i="1" u="sng" dirty="0" err="1" smtClean="0"/>
              <a:t>Polymarket</a:t>
            </a:r>
            <a:r>
              <a:rPr lang="en-US" dirty="0" smtClean="0"/>
              <a:t>, 3 </a:t>
            </a:r>
            <a:r>
              <a:rPr lang="en-US" dirty="0" err="1" smtClean="0"/>
              <a:t>DeFi</a:t>
            </a:r>
            <a:r>
              <a:rPr lang="en-US" dirty="0" smtClean="0"/>
              <a:t> CFTC actions in 09/2023.</a:t>
            </a: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5</a:t>
            </a:fld>
            <a:endParaRPr lang="en-US"/>
          </a:p>
        </p:txBody>
      </p:sp>
    </p:spTree>
    <p:extLst>
      <p:ext uri="{BB962C8B-B14F-4D97-AF65-F5344CB8AC3E}">
        <p14:creationId xmlns:p14="http://schemas.microsoft.com/office/powerpoint/2010/main" val="4104786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b="1" dirty="0" smtClean="0"/>
              <a:t>What Service is Being Provided? </a:t>
            </a:r>
            <a:endParaRPr lang="en-US" b="1"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dirty="0" smtClean="0"/>
              <a:t>A brokerage, advisory, dealing service involving non-derivatives is largely unregulated; however, intermediaries transacting with derivatives are subject to strict regulation.</a:t>
            </a:r>
          </a:p>
          <a:p>
            <a:pPr>
              <a:buFont typeface="Wingdings" panose="05000000000000000000" pitchFamily="2" charset="2"/>
              <a:buChar char="§"/>
            </a:pPr>
            <a:r>
              <a:rPr lang="en-US" dirty="0" smtClean="0"/>
              <a:t>Parallel regimes exist with the CFTC and the SEC. </a:t>
            </a:r>
          </a:p>
          <a:p>
            <a:pPr>
              <a:buFont typeface="Wingdings" panose="05000000000000000000" pitchFamily="2" charset="2"/>
              <a:buChar char="§"/>
            </a:pPr>
            <a:r>
              <a:rPr lang="en-US" u="sng" dirty="0" smtClean="0"/>
              <a:t>Example</a:t>
            </a:r>
            <a:r>
              <a:rPr lang="en-US" dirty="0" smtClean="0"/>
              <a:t>: an entity in Houston, TX, provides advice to numerous natural gas users in connection with their long term contracts for supply of physically-delivered gas.  On one occasion, the entity assisted one customer in pricing their swap with a different entity.  The CFTC argued that this entity was acting as an unregistered CTA.</a:t>
            </a:r>
          </a:p>
          <a:p>
            <a:pPr>
              <a:buFont typeface="Wingdings" panose="05000000000000000000" pitchFamily="2" charset="2"/>
              <a:buChar char="§"/>
            </a:pPr>
            <a:r>
              <a:rPr lang="en-US" dirty="0" smtClean="0"/>
              <a:t>Many CFTC enforcement actions for unregistered CTAs, FCMs (providing look-alike futures to customers or assisting with crypto trades for retail customers), and </a:t>
            </a:r>
            <a:r>
              <a:rPr lang="en-US" dirty="0" err="1" smtClean="0"/>
              <a:t>IBs</a:t>
            </a:r>
            <a:r>
              <a:rPr lang="en-US" dirty="0" smtClean="0"/>
              <a:t>. </a:t>
            </a:r>
            <a:r>
              <a:rPr lang="en-US" i="1" u="sng" dirty="0" smtClean="0"/>
              <a:t>Argus</a:t>
            </a:r>
            <a:r>
              <a:rPr lang="en-US" dirty="0" smtClean="0"/>
              <a:t>, </a:t>
            </a:r>
            <a:r>
              <a:rPr lang="en-US" i="1" u="sng" dirty="0" smtClean="0"/>
              <a:t>Upstream</a:t>
            </a:r>
            <a:r>
              <a:rPr lang="en-US" dirty="0" smtClean="0"/>
              <a:t>, </a:t>
            </a:r>
            <a:r>
              <a:rPr lang="en-US" i="1" u="sng" dirty="0" smtClean="0"/>
              <a:t>Petroleum</a:t>
            </a:r>
            <a:r>
              <a:rPr lang="en-US" dirty="0" smtClean="0"/>
              <a:t>, </a:t>
            </a:r>
            <a:r>
              <a:rPr lang="en-US" i="1" u="sng" dirty="0" err="1" smtClean="0"/>
              <a:t>DaVisco</a:t>
            </a:r>
            <a:r>
              <a:rPr lang="en-US" dirty="0" smtClean="0"/>
              <a:t>. </a:t>
            </a:r>
          </a:p>
          <a:p>
            <a:pPr>
              <a:buFont typeface="Wingdings" panose="05000000000000000000" pitchFamily="2" charset="2"/>
              <a:buChar char="§"/>
            </a:pPr>
            <a:r>
              <a:rPr lang="en-US" dirty="0" smtClean="0"/>
              <a:t> Recently, the CFTC started claiming that certain CTAs also act as unregistered exchanges – swap execution facilities (SEFs). </a:t>
            </a:r>
            <a:r>
              <a:rPr lang="en-US" i="1" u="sng" dirty="0" smtClean="0"/>
              <a:t>Symphony</a:t>
            </a:r>
            <a:r>
              <a:rPr lang="en-US" dirty="0" smtClean="0"/>
              <a:t>, </a:t>
            </a:r>
            <a:r>
              <a:rPr lang="en-US" i="1" u="sng" dirty="0" smtClean="0"/>
              <a:t>ARM</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6</a:t>
            </a:fld>
            <a:endParaRPr lang="en-US"/>
          </a:p>
        </p:txBody>
      </p:sp>
    </p:spTree>
    <p:extLst>
      <p:ext uri="{BB962C8B-B14F-4D97-AF65-F5344CB8AC3E}">
        <p14:creationId xmlns:p14="http://schemas.microsoft.com/office/powerpoint/2010/main" val="2442604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b="1" dirty="0" smtClean="0"/>
              <a:t>What Are Required Disclosures and Can One Use </a:t>
            </a:r>
            <a:r>
              <a:rPr lang="en-US" b="1" dirty="0" err="1" smtClean="0"/>
              <a:t>MNPI</a:t>
            </a:r>
            <a:r>
              <a:rPr lang="en-US" b="1" dirty="0" smtClean="0"/>
              <a:t>? </a:t>
            </a:r>
            <a:endParaRPr lang="en-US" b="1"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
            </a:pPr>
            <a:r>
              <a:rPr lang="en-US" dirty="0"/>
              <a:t>There is a fundamental difference between commodity markets (hedging and price discovery) and securities markets (capital raising) – there is no affirmative duty of disclosure and traders can trade on insider material non-public information (</a:t>
            </a:r>
            <a:r>
              <a:rPr lang="en-US" dirty="0" err="1"/>
              <a:t>MNPI</a:t>
            </a:r>
            <a:r>
              <a:rPr lang="en-US" dirty="0"/>
              <a:t>).  We call is “hedging</a:t>
            </a:r>
            <a:r>
              <a:rPr lang="en-US" dirty="0" smtClean="0"/>
              <a:t>”.</a:t>
            </a:r>
          </a:p>
          <a:p>
            <a:pPr>
              <a:buFont typeface="Wingdings" panose="05000000000000000000" pitchFamily="2" charset="2"/>
              <a:buChar char="§"/>
            </a:pPr>
            <a:r>
              <a:rPr lang="en-US" dirty="0" smtClean="0"/>
              <a:t>The Dodd Frank Act of 2010 and CFTC’s amendments to its rules somewhat changed the regulatory landscape:</a:t>
            </a:r>
          </a:p>
          <a:p>
            <a:pPr lvl="1">
              <a:buFont typeface="Wingdings" panose="05000000000000000000" pitchFamily="2" charset="2"/>
              <a:buChar char="§"/>
            </a:pPr>
            <a:r>
              <a:rPr lang="en-US" dirty="0" smtClean="0"/>
              <a:t>Even though § 180.1 does not require disclosure, an entity must ensure that its counterparty is not operating under a misleading understanding or a transaction.</a:t>
            </a:r>
          </a:p>
          <a:p>
            <a:pPr lvl="1">
              <a:buFont typeface="Wingdings" panose="05000000000000000000" pitchFamily="2" charset="2"/>
              <a:buChar char="§"/>
            </a:pPr>
            <a:r>
              <a:rPr lang="en-US" dirty="0" smtClean="0"/>
              <a:t>If an entity is a SD and its counterparty is not an SD, it must provide adequate disclosure, including </a:t>
            </a:r>
            <a:r>
              <a:rPr lang="en-US" dirty="0" err="1" smtClean="0"/>
              <a:t>PTMMM</a:t>
            </a:r>
            <a:r>
              <a:rPr lang="en-US" dirty="0" smtClean="0"/>
              <a:t>, that its CP understands what type of swap it is getting into before the trade under § 23.431.  These disclosures must be like Fox News - “fair and balanced” under § 23.433.</a:t>
            </a:r>
          </a:p>
          <a:p>
            <a:pPr>
              <a:buFont typeface="Wingdings" panose="05000000000000000000" pitchFamily="2" charset="2"/>
              <a:buChar char="§"/>
            </a:pPr>
            <a:r>
              <a:rPr lang="en-US" u="sng" dirty="0" smtClean="0"/>
              <a:t>Example</a:t>
            </a:r>
            <a:r>
              <a:rPr lang="en-US" dirty="0" smtClean="0"/>
              <a:t>: an SD is providing FX deal-contingent swaps to its non-SD counterparty and then pre-hedges FX in the open market and hedges with another SD on the basis of </a:t>
            </a:r>
            <a:r>
              <a:rPr lang="en-US" dirty="0" err="1" smtClean="0"/>
              <a:t>MNPI</a:t>
            </a:r>
            <a:r>
              <a:rPr lang="en-US" dirty="0" smtClean="0"/>
              <a:t> obtained from cp.  Is this legal? </a:t>
            </a:r>
            <a:r>
              <a:rPr lang="en-US" i="1" u="sng" dirty="0" err="1" smtClean="0"/>
              <a:t>ED&amp;F</a:t>
            </a:r>
            <a:r>
              <a:rPr lang="en-US" i="1" u="sng" dirty="0" smtClean="0"/>
              <a:t> Man</a:t>
            </a:r>
            <a:r>
              <a:rPr lang="en-US" dirty="0" smtClean="0"/>
              <a:t>, </a:t>
            </a:r>
            <a:r>
              <a:rPr lang="en-US" i="1" u="sng" dirty="0" smtClean="0"/>
              <a:t>Mizuho</a:t>
            </a:r>
            <a:r>
              <a:rPr lang="en-US" dirty="0" smtClean="0"/>
              <a:t>, </a:t>
            </a:r>
            <a:r>
              <a:rPr lang="en-US" i="1" u="sng" dirty="0" smtClean="0"/>
              <a:t>Goldman Sachs</a:t>
            </a:r>
            <a:r>
              <a:rPr lang="en-US" dirty="0" smtClean="0"/>
              <a:t>, </a:t>
            </a:r>
            <a:r>
              <a:rPr lang="en-US" i="1" u="sng" dirty="0" smtClean="0"/>
              <a:t>Wells Fargo</a:t>
            </a:r>
            <a:r>
              <a:rPr lang="en-US" dirty="0" smtClean="0"/>
              <a:t>, </a:t>
            </a:r>
            <a:r>
              <a:rPr lang="en-US" i="1" u="sng" dirty="0" smtClean="0"/>
              <a:t>Cargill</a:t>
            </a:r>
            <a:r>
              <a:rPr lang="en-US" dirty="0" smtClean="0"/>
              <a:t>.</a:t>
            </a:r>
          </a:p>
          <a:p>
            <a:pPr>
              <a:buFont typeface="Wingdings" panose="05000000000000000000" pitchFamily="2" charset="2"/>
              <a:buChar char="§"/>
            </a:pPr>
            <a:r>
              <a:rPr lang="en-US" dirty="0" smtClean="0"/>
              <a:t>Difference in insider trading cases, is that CFTC’s is based on misappropriation theory. Many cases. </a:t>
            </a:r>
            <a:endParaRPr lang="en-US" dirty="0"/>
          </a:p>
          <a:p>
            <a:pPr>
              <a:buFont typeface="Wingdings" panose="05000000000000000000" pitchFamily="2" charset="2"/>
              <a:buChar char="§"/>
            </a:pP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7</a:t>
            </a:fld>
            <a:endParaRPr lang="en-US"/>
          </a:p>
        </p:txBody>
      </p:sp>
    </p:spTree>
    <p:extLst>
      <p:ext uri="{BB962C8B-B14F-4D97-AF65-F5344CB8AC3E}">
        <p14:creationId xmlns:p14="http://schemas.microsoft.com/office/powerpoint/2010/main" val="992602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b="1" dirty="0" smtClean="0"/>
              <a:t>Does CFTC’s New Position Limits Rule Apply to Swaps? </a:t>
            </a:r>
            <a:endParaRPr lang="en-US" b="1"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dirty="0" smtClean="0"/>
              <a:t>For decades, commodity exchanges imposed speculative position limits on traders positions, and the CFTC established speculative position limits on several physical agricultural contracts.</a:t>
            </a:r>
          </a:p>
          <a:p>
            <a:pPr>
              <a:buFont typeface="Wingdings" panose="05000000000000000000" pitchFamily="2" charset="2"/>
              <a:buChar char="§"/>
            </a:pPr>
            <a:r>
              <a:rPr lang="en-US" dirty="0" smtClean="0"/>
              <a:t>In 2020, in a controversial rule, the CFTC imposed Federal position limits also on energy, metals, additional agricultural contracts, as well as on economically equivalent swaps to core referenced futures contracts.  Therefore, position limits now apply to swaps too. </a:t>
            </a:r>
          </a:p>
          <a:p>
            <a:pPr lvl="1">
              <a:buFont typeface="Wingdings" panose="05000000000000000000" pitchFamily="2" charset="2"/>
              <a:buChar char="§"/>
            </a:pPr>
            <a:r>
              <a:rPr lang="en-US" dirty="0" smtClean="0"/>
              <a:t>Query – what is an economically equivalent swap? </a:t>
            </a:r>
          </a:p>
          <a:p>
            <a:pPr>
              <a:buFont typeface="Wingdings" panose="05000000000000000000" pitchFamily="2" charset="2"/>
              <a:buChar char="§"/>
            </a:pPr>
            <a:r>
              <a:rPr lang="en-US" u="sng" dirty="0" smtClean="0"/>
              <a:t>Example</a:t>
            </a:r>
            <a:r>
              <a:rPr lang="en-US" dirty="0" smtClean="0"/>
              <a:t>: an SD is intending to enter into a swap on energy with a non-SD counterparty and then this SD will hedge its exposure to the </a:t>
            </a:r>
            <a:r>
              <a:rPr lang="en-US" dirty="0" err="1" smtClean="0"/>
              <a:t>cp</a:t>
            </a:r>
            <a:r>
              <a:rPr lang="en-US" dirty="0" smtClean="0"/>
              <a:t> with futures that will be under position limits.  It wants to rely on the pass-through hedge exemption.  Can the representation from the </a:t>
            </a:r>
            <a:r>
              <a:rPr lang="en-US" dirty="0" err="1" smtClean="0"/>
              <a:t>cp</a:t>
            </a:r>
            <a:r>
              <a:rPr lang="en-US" dirty="0" smtClean="0"/>
              <a:t> state it is a non-speculative transaction and is a bona fide hedge? </a:t>
            </a:r>
          </a:p>
          <a:p>
            <a:pPr>
              <a:buFont typeface="Wingdings" panose="05000000000000000000" pitchFamily="2" charset="2"/>
              <a:buChar char="§"/>
            </a:pPr>
            <a:r>
              <a:rPr lang="en-US" dirty="0" smtClean="0"/>
              <a:t>Many enforcement actions relating to speculative position limits.  </a:t>
            </a:r>
          </a:p>
          <a:p>
            <a:pPr>
              <a:buFont typeface="Wingdings" panose="05000000000000000000" pitchFamily="2" charset="2"/>
              <a:buChar char="§"/>
            </a:pPr>
            <a:r>
              <a:rPr lang="en-US" dirty="0" smtClean="0"/>
              <a:t>CFTC is expected to clarify which swaps will be considered economically equivalent. </a:t>
            </a:r>
            <a:endParaRPr lang="en-US" dirty="0"/>
          </a:p>
        </p:txBody>
      </p:sp>
      <p:sp>
        <p:nvSpPr>
          <p:cNvPr id="4" name="Footer Placeholder 3"/>
          <p:cNvSpPr>
            <a:spLocks noGrp="1"/>
          </p:cNvSpPr>
          <p:nvPr>
            <p:ph type="ftr" sz="quarter" idx="11"/>
          </p:nvPr>
        </p:nvSpPr>
        <p:spPr/>
        <p:txBody>
          <a:bodyPr/>
          <a:lstStyle/>
          <a:p>
            <a:r>
              <a:rPr lang="en-US" smtClean="0"/>
              <a:t>Cadwalader, Wickersham &amp; Taft LLP</a:t>
            </a:r>
            <a:endParaRPr lang="en-US"/>
          </a:p>
        </p:txBody>
      </p:sp>
      <p:sp>
        <p:nvSpPr>
          <p:cNvPr id="5" name="Slide Number Placeholder 4"/>
          <p:cNvSpPr>
            <a:spLocks noGrp="1"/>
          </p:cNvSpPr>
          <p:nvPr>
            <p:ph type="sldNum" sz="quarter" idx="12"/>
          </p:nvPr>
        </p:nvSpPr>
        <p:spPr/>
        <p:txBody>
          <a:bodyPr/>
          <a:lstStyle/>
          <a:p>
            <a:fld id="{25CD97E4-6826-4A3C-94C2-2707448EDC70}" type="slidenum">
              <a:rPr lang="en-US" smtClean="0"/>
              <a:t>8</a:t>
            </a:fld>
            <a:endParaRPr lang="en-US"/>
          </a:p>
        </p:txBody>
      </p:sp>
    </p:spTree>
    <p:extLst>
      <p:ext uri="{BB962C8B-B14F-4D97-AF65-F5344CB8AC3E}">
        <p14:creationId xmlns:p14="http://schemas.microsoft.com/office/powerpoint/2010/main" val="205414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pic>
        <p:nvPicPr>
          <p:cNvPr id="7" name="Content Placeholder 6"/>
          <p:cNvPicPr>
            <a:picLocks noGrp="1" noChangeAspect="1"/>
          </p:cNvPicPr>
          <p:nvPr>
            <p:ph idx="1"/>
          </p:nvPr>
        </p:nvPicPr>
        <p:blipFill>
          <a:blip r:embed="rId2"/>
          <a:stretch>
            <a:fillRect/>
          </a:stretch>
        </p:blipFill>
        <p:spPr>
          <a:xfrm>
            <a:off x="4601838" y="1068114"/>
            <a:ext cx="7415393" cy="4934607"/>
          </a:xfrm>
          <a:prstGeom prst="rect">
            <a:avLst/>
          </a:prstGeom>
        </p:spPr>
      </p:pic>
      <p:sp>
        <p:nvSpPr>
          <p:cNvPr id="4" name="Text Placeholder 3"/>
          <p:cNvSpPr>
            <a:spLocks noGrp="1"/>
          </p:cNvSpPr>
          <p:nvPr>
            <p:ph type="body" sz="half" idx="2"/>
          </p:nvPr>
        </p:nvSpPr>
        <p:spPr/>
        <p:txBody>
          <a:bodyPr/>
          <a:lstStyle/>
          <a:p>
            <a:r>
              <a:rPr lang="en-US" b="1" dirty="0"/>
              <a:t>Peter </a:t>
            </a:r>
            <a:r>
              <a:rPr lang="en-US" b="1" dirty="0" smtClean="0"/>
              <a:t>Y. Malyshev</a:t>
            </a:r>
            <a:endParaRPr lang="en-US" dirty="0"/>
          </a:p>
          <a:p>
            <a:r>
              <a:rPr lang="en-US" i="1" dirty="0" smtClean="0"/>
              <a:t>Partner</a:t>
            </a:r>
            <a:endParaRPr lang="en-US" dirty="0"/>
          </a:p>
          <a:p>
            <a:r>
              <a:rPr lang="en-US" dirty="0" smtClean="0"/>
              <a:t>Cadwalader</a:t>
            </a:r>
            <a:r>
              <a:rPr lang="en-US" dirty="0"/>
              <a:t>, Wickersham &amp; Taft LLP</a:t>
            </a:r>
          </a:p>
          <a:p>
            <a:r>
              <a:rPr lang="en-US" dirty="0"/>
              <a:t>700 Sixth Street, N.W., Washington, DC 20001</a:t>
            </a:r>
          </a:p>
          <a:p>
            <a:r>
              <a:rPr lang="en-US" dirty="0"/>
              <a:t>Tel: 202-862-2474 | Fax: +1 (202) 862 2400</a:t>
            </a:r>
          </a:p>
          <a:p>
            <a:r>
              <a:rPr lang="en-US" u="sng" dirty="0">
                <a:hlinkClick r:id="rId3"/>
              </a:rPr>
              <a:t>Peter.Malyshev@cwt.com</a:t>
            </a:r>
            <a:r>
              <a:rPr lang="en-US" dirty="0"/>
              <a:t> | </a:t>
            </a:r>
            <a:r>
              <a:rPr lang="en-US" u="sng" dirty="0">
                <a:hlinkClick r:id="rId4"/>
              </a:rPr>
              <a:t>www.cadwalader.com</a:t>
            </a:r>
            <a:endParaRPr lang="en-US" dirty="0"/>
          </a:p>
          <a:p>
            <a:endParaRPr lang="en-US" dirty="0"/>
          </a:p>
        </p:txBody>
      </p:sp>
      <p:sp>
        <p:nvSpPr>
          <p:cNvPr id="5" name="Footer Placeholder 4"/>
          <p:cNvSpPr>
            <a:spLocks noGrp="1"/>
          </p:cNvSpPr>
          <p:nvPr>
            <p:ph type="ftr" sz="quarter" idx="11"/>
          </p:nvPr>
        </p:nvSpPr>
        <p:spPr/>
        <p:txBody>
          <a:bodyPr/>
          <a:lstStyle/>
          <a:p>
            <a:r>
              <a:rPr lang="en-US" smtClean="0"/>
              <a:t>Cadwalader, Wickersham &amp; Taft LLP</a:t>
            </a:r>
            <a:endParaRPr lang="en-US"/>
          </a:p>
        </p:txBody>
      </p:sp>
      <p:sp>
        <p:nvSpPr>
          <p:cNvPr id="6" name="Slide Number Placeholder 5"/>
          <p:cNvSpPr>
            <a:spLocks noGrp="1"/>
          </p:cNvSpPr>
          <p:nvPr>
            <p:ph type="sldNum" sz="quarter" idx="12"/>
          </p:nvPr>
        </p:nvSpPr>
        <p:spPr/>
        <p:txBody>
          <a:bodyPr/>
          <a:lstStyle/>
          <a:p>
            <a:fld id="{25CD97E4-6826-4A3C-94C2-2707448EDC70}" type="slidenum">
              <a:rPr lang="en-US" smtClean="0"/>
              <a:t>9</a:t>
            </a:fld>
            <a:endParaRPr lang="en-US"/>
          </a:p>
        </p:txBody>
      </p:sp>
    </p:spTree>
    <p:extLst>
      <p:ext uri="{BB962C8B-B14F-4D97-AF65-F5344CB8AC3E}">
        <p14:creationId xmlns:p14="http://schemas.microsoft.com/office/powerpoint/2010/main" val="396108876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itlesOfParts>
    <vt:vector size="13" baseType="lpstr">
      <vt:lpstr>Calibri</vt:lpstr>
      <vt:lpstr>Calibri Light</vt:lpstr>
      <vt:lpstr>Wingdings</vt:lpstr>
      <vt:lpstr>Retrospect</vt:lpstr>
      <vt:lpstr>PowerPoint Presentation</vt:lpstr>
      <vt:lpstr>Commodity Futures and Derivatives</vt:lpstr>
      <vt:lpstr>Contents:</vt:lpstr>
      <vt:lpstr>What Product Is It?</vt:lpstr>
      <vt:lpstr>Whose Jurisdiction Applies? </vt:lpstr>
      <vt:lpstr>What Service is Being Provided? </vt:lpstr>
      <vt:lpstr>What Are Required Disclosures and Can One Use MNPI? </vt:lpstr>
      <vt:lpstr>Does CFTC’s New Position Limits Rule Apply to Swaps? </vt:lpstr>
      <vt:lpstr>Thank you!</vt:lpstr>
    </vt:vector>
  </TitlesOfParts>
  <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