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9"/>
  </p:notesMasterIdLst>
  <p:sldIdLst>
    <p:sldId id="268" r:id="rId2"/>
    <p:sldId id="257" r:id="rId3"/>
    <p:sldId id="273" r:id="rId4"/>
    <p:sldId id="274" r:id="rId5"/>
    <p:sldId id="271" r:id="rId6"/>
    <p:sldId id="270" r:id="rId7"/>
    <p:sldId id="272" r:id="rId8"/>
  </p:sldIdLst>
  <p:sldSz cx="9144000" cy="5143500" type="screen16x9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988"/>
    <a:srgbClr val="41BDEE"/>
    <a:srgbClr val="298CC2"/>
    <a:srgbClr val="0D3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4702" autoAdjust="0"/>
  </p:normalViewPr>
  <p:slideViewPr>
    <p:cSldViewPr snapToGrid="0" snapToObjects="1">
      <p:cViewPr varScale="1">
        <p:scale>
          <a:sx n="47" d="100"/>
          <a:sy n="47" d="100"/>
        </p:scale>
        <p:origin x="1053" y="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6" d="100"/>
          <a:sy n="46" d="100"/>
        </p:scale>
        <p:origin x="1474" y="4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5214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6984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3969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0953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47938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4922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7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300" dirty="0"/>
          </a:p>
          <a:p>
            <a:endParaRPr lang="en-US" sz="2300" dirty="0"/>
          </a:p>
          <a:p>
            <a:endParaRPr lang="en-US" sz="2300" b="1" i="1" dirty="0"/>
          </a:p>
        </p:txBody>
      </p:sp>
    </p:spTree>
    <p:extLst>
      <p:ext uri="{BB962C8B-B14F-4D97-AF65-F5344CB8AC3E}">
        <p14:creationId xmlns:p14="http://schemas.microsoft.com/office/powerpoint/2010/main" val="37774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0">
              <a:buFont typeface="Arial" panose="020B0604020202020204" pitchFamily="34" charset="0"/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6719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0" fontAlgn="base">
              <a:buFont typeface="Arial" panose="020B0604020202020204" pitchFamily="34" charset="0"/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7173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9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B1F250-B46D-1D42-80C3-1C69803B04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83820"/>
            <a:ext cx="4896555" cy="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250-B46D-1D42-80C3-1C69803B04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" y="4641189"/>
            <a:ext cx="4896555" cy="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2668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2668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250-B46D-1D42-80C3-1C69803B04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" y="4641189"/>
            <a:ext cx="4896555" cy="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37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" y="4641189"/>
            <a:ext cx="4896555" cy="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64344" y="321469"/>
            <a:ext cx="8215313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87" tIns="57387" rIns="57387" bIns="57387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69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589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250-B46D-1D42-80C3-1C69803B04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" y="4641189"/>
            <a:ext cx="4896555" cy="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7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4FB1F250-B46D-1D42-80C3-1C69803B04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4587346"/>
            <a:ext cx="5235222" cy="3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0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8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28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250-B46D-1D42-80C3-1C69803B04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" y="4641189"/>
            <a:ext cx="4896555" cy="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5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328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250-B46D-1D42-80C3-1C69803B04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" y="4641189"/>
            <a:ext cx="4896555" cy="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7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841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841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250-B46D-1D42-80C3-1C69803B04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" y="4641189"/>
            <a:ext cx="4896555" cy="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0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250-B46D-1D42-80C3-1C69803B04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" y="4641189"/>
            <a:ext cx="4896555" cy="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2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240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368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250-B46D-1D42-80C3-1C69803B04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" y="4641189"/>
            <a:ext cx="4896555" cy="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2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87562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29545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27123"/>
            <a:ext cx="5486400" cy="5037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250-B46D-1D42-80C3-1C69803B04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econdaryHorizontalAlt_Business_white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" y="4641189"/>
            <a:ext cx="4896555" cy="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9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07-12 at 12.26.45 P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258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FB1F250-B46D-1D42-80C3-1C69803B04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4988">
              <a:alpha val="29000"/>
            </a:srgbClr>
          </a:solidFill>
          <a:ln>
            <a:solidFill>
              <a:srgbClr val="0B498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5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9" r:id="rId5"/>
    <p:sldLayoutId id="2147483670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8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527901"/>
            <a:ext cx="9144000" cy="1707938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Development </a:t>
            </a:r>
            <a:r>
              <a:rPr lang="en-US" sz="2700" dirty="0"/>
              <a:t>of ESG Investing: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Selection </a:t>
            </a:r>
            <a:r>
              <a:rPr lang="en-US" sz="2700" dirty="0"/>
              <a:t>and Management of Investments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700" spc="50" dirty="0" smtClean="0">
                <a:latin typeface="Avenir Next Medium" charset="0"/>
                <a:ea typeface="Avenir Next Medium" charset="0"/>
                <a:cs typeface="Avenir Next Medium" charset="0"/>
              </a:rPr>
              <a:t>Brief Summary of ESG &amp; Faith-Based Investing</a:t>
            </a:r>
            <a:endParaRPr lang="en-US" sz="2700" spc="50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887891"/>
            <a:ext cx="9173225" cy="883122"/>
            <a:chOff x="-29227" y="3922079"/>
            <a:chExt cx="9173225" cy="544043"/>
          </a:xfrm>
        </p:grpSpPr>
        <p:sp>
          <p:nvSpPr>
            <p:cNvPr id="13" name="Rectangle 12"/>
            <p:cNvSpPr/>
            <p:nvPr/>
          </p:nvSpPr>
          <p:spPr>
            <a:xfrm>
              <a:off x="-29227" y="3952522"/>
              <a:ext cx="9173225" cy="513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76200" dir="2700000" sx="103000" sy="103000" algn="tl" rotWithShape="0">
                <a:prstClr val="black">
                  <a:alpha val="40000"/>
                </a:prstClr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 </a:t>
              </a:r>
              <a:endPara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6" name="Shape 64"/>
            <p:cNvSpPr txBox="1"/>
            <p:nvPr/>
          </p:nvSpPr>
          <p:spPr>
            <a:xfrm>
              <a:off x="0" y="3922079"/>
              <a:ext cx="9143998" cy="37884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186BBC">
                  <a:alpha val="60000"/>
                </a:srgbClr>
              </a:outerShdw>
            </a:effectLst>
          </p:spPr>
          <p:txBody>
            <a:bodyPr spcFirstLastPara="1" wrap="square" lIns="57387" tIns="57387" rIns="57387" bIns="57387" anchor="t" anchorCtr="0">
              <a:noAutofit/>
            </a:bodyPr>
            <a:lstStyle/>
            <a:p>
              <a:pPr algn="ct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spc="80" dirty="0" smtClean="0">
                  <a:solidFill>
                    <a:schemeClr val="lt1"/>
                  </a:solidFill>
                  <a:latin typeface="Alegreya"/>
                  <a:ea typeface="Alegreya"/>
                  <a:cs typeface="Alegreya"/>
                </a:rPr>
                <a:t>DR. IRENE KIM, CPA</a:t>
              </a:r>
            </a:p>
            <a:p>
              <a:pPr algn="ct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spc="80" dirty="0" smtClean="0">
                  <a:solidFill>
                    <a:schemeClr val="lt1"/>
                  </a:solidFill>
                  <a:latin typeface="Alegreya"/>
                  <a:ea typeface="Alegreya"/>
                  <a:cs typeface="Alegreya"/>
                </a:rPr>
                <a:t>ASSOCIATE DEAN OF STUDENTS &amp; FINANCE DIRECTOR</a:t>
              </a:r>
            </a:p>
            <a:p>
              <a:pPr algn="ct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spc="80" dirty="0" smtClean="0">
                  <a:solidFill>
                    <a:schemeClr val="lt1"/>
                  </a:solidFill>
                  <a:latin typeface="Alegreya"/>
                  <a:ea typeface="Alegreya"/>
                  <a:cs typeface="Alegreya"/>
                </a:rPr>
                <a:t>BUSCH SCHOOL OF BUSINESS</a:t>
              </a:r>
            </a:p>
          </p:txBody>
        </p:sp>
      </p:grpSp>
      <p:sp>
        <p:nvSpPr>
          <p:cNvPr id="7" name="Shape 64"/>
          <p:cNvSpPr txBox="1"/>
          <p:nvPr/>
        </p:nvSpPr>
        <p:spPr>
          <a:xfrm>
            <a:off x="-1" y="2405364"/>
            <a:ext cx="9143999" cy="5678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86BBC">
                <a:alpha val="60000"/>
              </a:srgbClr>
            </a:outerShdw>
          </a:effectLst>
        </p:spPr>
        <p:txBody>
          <a:bodyPr spcFirstLastPara="1" wrap="square" lIns="57387" tIns="57387" rIns="57387" bIns="57387" anchor="t" anchorCtr="0"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spc="-300" dirty="0">
              <a:solidFill>
                <a:schemeClr val="bg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9109" y="2256379"/>
            <a:ext cx="8597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0" y="4284892"/>
            <a:ext cx="3117348" cy="7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065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ESG Growth Forecast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54" y="765810"/>
            <a:ext cx="6299090" cy="37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with ESG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L-T risk vs short-term portfolio returns	</a:t>
            </a:r>
          </a:p>
          <a:p>
            <a:r>
              <a:rPr lang="en-US" dirty="0" smtClean="0"/>
              <a:t>Classification by regulators and investors</a:t>
            </a:r>
          </a:p>
          <a:p>
            <a:r>
              <a:rPr lang="en-US" dirty="0" smtClean="0"/>
              <a:t>Current events and the response in an investor’s portfolio</a:t>
            </a:r>
          </a:p>
          <a:p>
            <a:r>
              <a:rPr lang="en-US" dirty="0" smtClean="0"/>
              <a:t>Response from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75"/>
            <a:ext cx="8944303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Catholic-Based </a:t>
            </a:r>
            <a:r>
              <a:rPr lang="en-US" sz="3600" dirty="0" smtClean="0"/>
              <a:t>Investing</a:t>
            </a:r>
            <a:br>
              <a:rPr lang="en-US" sz="3600" dirty="0" smtClean="0"/>
            </a:br>
            <a:r>
              <a:rPr lang="en-US" sz="2800" i="1" dirty="0" smtClean="0"/>
              <a:t>U.S</a:t>
            </a:r>
            <a:r>
              <a:rPr lang="en-US" sz="2800" i="1" dirty="0"/>
              <a:t>. Conference of Catholic Bishops (USCCB) Investment </a:t>
            </a:r>
            <a:r>
              <a:rPr lang="en-US" sz="2800" i="1" dirty="0" smtClean="0"/>
              <a:t>Guidelines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2262"/>
            <a:ext cx="8229600" cy="1566955"/>
          </a:xfrm>
        </p:spPr>
        <p:txBody>
          <a:bodyPr/>
          <a:lstStyle/>
          <a:p>
            <a:r>
              <a:rPr lang="en-US" sz="2200" dirty="0" smtClean="0"/>
              <a:t>2003 guidelines updated in 2021</a:t>
            </a:r>
          </a:p>
          <a:p>
            <a:pPr lvl="1"/>
            <a:r>
              <a:rPr lang="en-US" sz="2000" dirty="0" smtClean="0"/>
              <a:t>Primary Changes</a:t>
            </a:r>
          </a:p>
          <a:p>
            <a:pPr lvl="1"/>
            <a:r>
              <a:rPr lang="en-US" sz="2000" dirty="0"/>
              <a:t>Busch School USCCB Investing </a:t>
            </a:r>
            <a:r>
              <a:rPr lang="en-US" sz="2000" dirty="0" smtClean="0"/>
              <a:t>Symposium</a:t>
            </a:r>
          </a:p>
        </p:txBody>
      </p:sp>
      <p:sp>
        <p:nvSpPr>
          <p:cNvPr id="4" name="Rectangle 3"/>
          <p:cNvSpPr/>
          <p:nvPr/>
        </p:nvSpPr>
        <p:spPr>
          <a:xfrm>
            <a:off x="980660" y="3273287"/>
            <a:ext cx="1961322" cy="10071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I. Avoid Doing Harm</a:t>
            </a:r>
            <a:endParaRPr lang="en-US" sz="2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3981" y="3240157"/>
            <a:ext cx="1961322" cy="10071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II. Actively Work for Change</a:t>
            </a:r>
            <a:endParaRPr lang="en-US" sz="2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1528" y="3240157"/>
            <a:ext cx="1961322" cy="10071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III. Promote the Common Good</a:t>
            </a:r>
            <a:endParaRPr lang="en-US" sz="2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0660" y="2610654"/>
            <a:ext cx="7262190" cy="51020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cs typeface="Times New Roman" panose="02020603050405020304" pitchFamily="18" charset="0"/>
              </a:rPr>
              <a:t>3 Investing Strategies</a:t>
            </a:r>
            <a:endParaRPr lang="en-US" sz="25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USCCB Guidelines</a:t>
            </a:r>
            <a:br>
              <a:rPr lang="en-US" sz="3600" dirty="0" smtClean="0"/>
            </a:br>
            <a:r>
              <a:rPr lang="en-US" sz="3600" i="1" dirty="0" smtClean="0"/>
              <a:t>Specific Investment Policies</a:t>
            </a:r>
            <a:endParaRPr lang="en-US" sz="36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41905"/>
              </p:ext>
            </p:extLst>
          </p:nvPr>
        </p:nvGraphicFramePr>
        <p:xfrm>
          <a:off x="563216" y="1491662"/>
          <a:ext cx="8123584" cy="22945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{5940675A-B579-460E-94D1-54222C63F5DA}</a:tableStyleId>
              </a:tblPr>
              <a:tblGrid>
                <a:gridCol w="3307326">
                  <a:extLst>
                    <a:ext uri="{9D8B030D-6E8A-4147-A177-3AD203B41FA5}">
                      <a16:colId xmlns:a16="http://schemas.microsoft.com/office/drawing/2014/main" val="859114986"/>
                    </a:ext>
                  </a:extLst>
                </a:gridCol>
                <a:gridCol w="4816258">
                  <a:extLst>
                    <a:ext uri="{9D8B030D-6E8A-4147-A177-3AD203B41FA5}">
                      <a16:colId xmlns:a16="http://schemas.microsoft.com/office/drawing/2014/main" val="1565282212"/>
                    </a:ext>
                  </a:extLst>
                </a:gridCol>
              </a:tblGrid>
              <a:tr h="3372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sng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Investment Policy</a:t>
                      </a:r>
                      <a:endParaRPr lang="en-US" sz="2200" b="1" u="sng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2200" b="1" u="sng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183795"/>
                  </a:ext>
                </a:extLst>
              </a:tr>
              <a:tr h="3755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Promoting Human Life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Abortion, Euthanasia,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Genetic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modification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82548"/>
                  </a:ext>
                </a:extLst>
              </a:tr>
              <a:tr h="3755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II. Promoting Human Dignity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Human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Rights, 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Labor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Rights, Contraceptives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2083"/>
                  </a:ext>
                </a:extLst>
              </a:tr>
              <a:tr h="2890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III. Enhancing the Common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Arms Production, Gambling,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Tobacco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3949"/>
                  </a:ext>
                </a:extLst>
              </a:tr>
              <a:tr h="3755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IV.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Pursuing Economic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Social, environmental,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financial performance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98956"/>
                  </a:ext>
                </a:extLst>
              </a:tr>
              <a:tr h="3755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V. Saving our Global Home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Climate change, water and natural resources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147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6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CUA Catholic </a:t>
            </a:r>
            <a:br>
              <a:rPr lang="en-US" dirty="0" smtClean="0"/>
            </a:br>
            <a:r>
              <a:rPr lang="en-US" dirty="0" smtClean="0"/>
              <a:t>Conscience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7381"/>
            <a:ext cx="4160520" cy="16344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CUA’s Investment Policy: use</a:t>
            </a:r>
            <a:r>
              <a:rPr lang="en-US" sz="2000" dirty="0" smtClean="0"/>
              <a:t> investment strategies that are aligned with the USCCB Guidelines and Catholic teaching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4" y="103357"/>
            <a:ext cx="3724275" cy="48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Panelists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95484"/>
            <a:ext cx="2155722" cy="1291849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Eric Meyers, CFA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Congress Asset Mgmt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Vice President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Portfolio Manager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5" y="984533"/>
            <a:ext cx="2117007" cy="21170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62965" y="3195483"/>
            <a:ext cx="2155722" cy="1291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800" dirty="0" smtClean="0"/>
              <a:t>Bruce H. Goldfarb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800" dirty="0" smtClean="0"/>
              <a:t>Okapi Partners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800" dirty="0" smtClean="0"/>
              <a:t>President &amp; CEO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51638" y="3142634"/>
            <a:ext cx="2335161" cy="1291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800" dirty="0" smtClean="0"/>
              <a:t>Heather Matranga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800" dirty="0" smtClean="0"/>
              <a:t>Village Capital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800" dirty="0" smtClean="0"/>
              <a:t>VP of Impact Investments and Innovation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80" y="1023426"/>
            <a:ext cx="2117007" cy="2117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08" y="984532"/>
            <a:ext cx="2117007" cy="21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ch School PPT Template #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Busch School PPT Template V2</Template>
  <TotalTime>3174</TotalTime>
  <Words>236</Words>
  <Application>Microsoft Office PowerPoint</Application>
  <PresentationFormat>On-screen Show (16:9)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Alegreya</vt:lpstr>
      <vt:lpstr>Arial</vt:lpstr>
      <vt:lpstr>Avenir</vt:lpstr>
      <vt:lpstr>Avenir Next Medium</vt:lpstr>
      <vt:lpstr>Calibri</vt:lpstr>
      <vt:lpstr>Helvetica Neue</vt:lpstr>
      <vt:lpstr>Times New Roman</vt:lpstr>
      <vt:lpstr>Busch School PPT Template #1</vt:lpstr>
      <vt:lpstr>Development of ESG Investing:  Selection and Management of Investments  Brief Summary of ESG &amp; Faith-Based Investing</vt:lpstr>
      <vt:lpstr>ESG Growth Forecast</vt:lpstr>
      <vt:lpstr>Issues with ESG Investing</vt:lpstr>
      <vt:lpstr>Catholic-Based Investing U.S. Conference of Catholic Bishops (USCCB) Investment Guidelines</vt:lpstr>
      <vt:lpstr>USCCB Guidelines Specific Investment Policies</vt:lpstr>
      <vt:lpstr>CUA Catholic  Conscience Investing</vt:lpstr>
      <vt:lpstr>Panelists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Kim, Irene</cp:lastModifiedBy>
  <cp:revision>59</cp:revision>
  <cp:lastPrinted>2022-10-25T14:28:01Z</cp:lastPrinted>
  <dcterms:created xsi:type="dcterms:W3CDTF">2018-07-20T19:38:50Z</dcterms:created>
  <dcterms:modified xsi:type="dcterms:W3CDTF">2022-10-27T22:11:44Z</dcterms:modified>
</cp:coreProperties>
</file>